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lfa Slab One" charset="1" panose="00000500000000000000"/>
      <p:regular r:id="rId25"/>
    </p:embeddedFont>
    <p:embeddedFont>
      <p:font typeface="Open Sans Bold" charset="1" panose="020B0806030504020204"/>
      <p:regular r:id="rId26"/>
    </p:embeddedFont>
    <p:embeddedFont>
      <p:font typeface="Open Sans" charset="1" panose="020B06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HAOpu-ShY.mp4" Type="http://schemas.microsoft.com/office/2007/relationships/media"/><Relationship Id="rId11" Target="../media/image8.jpeg" Type="http://schemas.openxmlformats.org/officeDocument/2006/relationships/image"/><Relationship Id="rId12" Target="../media/VAHAOk5S00Q.mp4" Type="http://schemas.openxmlformats.org/officeDocument/2006/relationships/video"/><Relationship Id="rId13" Target="../media/VAHAOk5S00Q.mp4" Type="http://schemas.microsoft.com/office/2007/relationships/media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Relationship Id="rId9" Target="../media/VAHAOpu-ShY.mp4" Type="http://schemas.openxmlformats.org/officeDocument/2006/relationships/vide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jpeg" Type="http://schemas.openxmlformats.org/officeDocument/2006/relationships/image"/><Relationship Id="rId11" Target="../media/VAHAVMDFulY.mp4" Type="http://schemas.openxmlformats.org/officeDocument/2006/relationships/video"/><Relationship Id="rId12" Target="../media/VAHAVMDFulY.mp4" Type="http://schemas.microsoft.com/office/2007/relationships/media"/><Relationship Id="rId13" Target="../media/image46.jpeg" Type="http://schemas.openxmlformats.org/officeDocument/2006/relationships/image"/><Relationship Id="rId14" Target="../media/image47.jpeg" Type="http://schemas.openxmlformats.org/officeDocument/2006/relationships/image"/><Relationship Id="rId15" Target="../media/VAHAVLZZOic.mp4" Type="http://schemas.openxmlformats.org/officeDocument/2006/relationships/video"/><Relationship Id="rId16" Target="../media/VAHAVLZZOic.mp4" Type="http://schemas.microsoft.com/office/2007/relationships/media"/><Relationship Id="rId17" Target="../media/image48.jpeg" Type="http://schemas.openxmlformats.org/officeDocument/2006/relationships/image"/><Relationship Id="rId2" Target="../media/image41.jpeg" Type="http://schemas.openxmlformats.org/officeDocument/2006/relationships/image"/><Relationship Id="rId3" Target="../media/VAHAVC3vMNw.mp4" Type="http://schemas.openxmlformats.org/officeDocument/2006/relationships/video"/><Relationship Id="rId4" Target="../media/VAHAVC3vMNw.mp4" Type="http://schemas.microsoft.com/office/2007/relationships/media"/><Relationship Id="rId5" Target="../media/image42.jpeg" Type="http://schemas.openxmlformats.org/officeDocument/2006/relationships/image"/><Relationship Id="rId6" Target="../media/image43.jpeg" Type="http://schemas.openxmlformats.org/officeDocument/2006/relationships/image"/><Relationship Id="rId7" Target="../media/VAHAVPP0g3w.mp4" Type="http://schemas.openxmlformats.org/officeDocument/2006/relationships/video"/><Relationship Id="rId8" Target="../media/VAHAVPP0g3w.mp4" Type="http://schemas.microsoft.com/office/2007/relationships/media"/><Relationship Id="rId9" Target="../media/image4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VAHAVCWKIpI.mp4" Type="http://schemas.openxmlformats.org/officeDocument/2006/relationships/video"/><Relationship Id="rId4" Target="../media/VAHAVCWKIpI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19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HAUtof8LI.mp4" Type="http://schemas.openxmlformats.org/officeDocument/2006/relationships/video"/><Relationship Id="rId4" Target="../media/VAHAUtof8LI.mp4" Type="http://schemas.microsoft.com/office/2007/relationships/media"/><Relationship Id="rId5" Target="../media/image58.jpeg" Type="http://schemas.openxmlformats.org/officeDocument/2006/relationships/image"/><Relationship Id="rId6" Target="../media/VAHAUrGOuUQ.mp4" Type="http://schemas.openxmlformats.org/officeDocument/2006/relationships/video"/><Relationship Id="rId7" Target="../media/VAHAUrGOuUQ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HAVp9e6GU.mp4" Type="http://schemas.openxmlformats.org/officeDocument/2006/relationships/video"/><Relationship Id="rId4" Target="../media/VAHAVp9e6GU.mp4" Type="http://schemas.microsoft.com/office/2007/relationships/media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114127"/>
            <a:ext cx="17306259" cy="2449678"/>
            <a:chOff x="0" y="0"/>
            <a:chExt cx="2654564" cy="3757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375787"/>
            </a:xfrm>
            <a:custGeom>
              <a:avLst/>
              <a:gdLst/>
              <a:ahLst/>
              <a:cxnLst/>
              <a:rect r="r" b="b" t="t" l="l"/>
              <a:pathLst>
                <a:path h="375787" w="2654564">
                  <a:moveTo>
                    <a:pt x="2654564" y="9842"/>
                  </a:moveTo>
                  <a:lnTo>
                    <a:pt x="2654564" y="365945"/>
                  </a:lnTo>
                  <a:cubicBezTo>
                    <a:pt x="2654564" y="371381"/>
                    <a:pt x="2650158" y="375787"/>
                    <a:pt x="2644722" y="375787"/>
                  </a:cubicBezTo>
                  <a:lnTo>
                    <a:pt x="9842" y="375787"/>
                  </a:lnTo>
                  <a:cubicBezTo>
                    <a:pt x="4406" y="375787"/>
                    <a:pt x="0" y="371381"/>
                    <a:pt x="0" y="365945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423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0672" y="7793832"/>
            <a:ext cx="17446458" cy="2312672"/>
            <a:chOff x="0" y="0"/>
            <a:chExt cx="3126167" cy="414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26167" cy="414440"/>
            </a:xfrm>
            <a:custGeom>
              <a:avLst/>
              <a:gdLst/>
              <a:ahLst/>
              <a:cxnLst/>
              <a:rect r="r" b="b" t="t" l="l"/>
              <a:pathLst>
                <a:path h="414440" w="3126167">
                  <a:moveTo>
                    <a:pt x="3126167" y="9763"/>
                  </a:moveTo>
                  <a:lnTo>
                    <a:pt x="3126167" y="404678"/>
                  </a:lnTo>
                  <a:cubicBezTo>
                    <a:pt x="3126167" y="410069"/>
                    <a:pt x="3121796" y="414440"/>
                    <a:pt x="3116404" y="414440"/>
                  </a:cubicBezTo>
                  <a:lnTo>
                    <a:pt x="9763" y="414440"/>
                  </a:lnTo>
                  <a:cubicBezTo>
                    <a:pt x="7173" y="414440"/>
                    <a:pt x="4690" y="413412"/>
                    <a:pt x="2859" y="411581"/>
                  </a:cubicBezTo>
                  <a:cubicBezTo>
                    <a:pt x="1029" y="409750"/>
                    <a:pt x="0" y="407267"/>
                    <a:pt x="0" y="404678"/>
                  </a:cubicBezTo>
                  <a:lnTo>
                    <a:pt x="0" y="9763"/>
                  </a:lnTo>
                  <a:cubicBezTo>
                    <a:pt x="0" y="7173"/>
                    <a:pt x="1029" y="4690"/>
                    <a:pt x="2859" y="2859"/>
                  </a:cubicBezTo>
                  <a:cubicBezTo>
                    <a:pt x="4690" y="1029"/>
                    <a:pt x="7173" y="0"/>
                    <a:pt x="9763" y="0"/>
                  </a:cubicBezTo>
                  <a:lnTo>
                    <a:pt x="3116404" y="0"/>
                  </a:lnTo>
                  <a:cubicBezTo>
                    <a:pt x="3118993" y="0"/>
                    <a:pt x="3121477" y="1029"/>
                    <a:pt x="3123307" y="2859"/>
                  </a:cubicBezTo>
                  <a:cubicBezTo>
                    <a:pt x="3125138" y="4690"/>
                    <a:pt x="3126167" y="7173"/>
                    <a:pt x="3126167" y="9763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126167" cy="462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92313" y="9034171"/>
            <a:ext cx="2215240" cy="862687"/>
          </a:xfrm>
          <a:custGeom>
            <a:avLst/>
            <a:gdLst/>
            <a:ahLst/>
            <a:cxnLst/>
            <a:rect r="r" b="b" t="t" l="l"/>
            <a:pathLst>
              <a:path h="862687" w="2215240">
                <a:moveTo>
                  <a:pt x="0" y="0"/>
                </a:moveTo>
                <a:lnTo>
                  <a:pt x="2215240" y="0"/>
                </a:lnTo>
                <a:lnTo>
                  <a:pt x="2215240" y="862687"/>
                </a:lnTo>
                <a:lnTo>
                  <a:pt x="0" y="86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12554346" y="8920006"/>
            <a:ext cx="0" cy="1170870"/>
          </a:xfrm>
          <a:prstGeom prst="line">
            <a:avLst/>
          </a:prstGeom>
          <a:ln cap="flat" w="38100">
            <a:solidFill>
              <a:srgbClr val="E3620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098355" y="9058161"/>
            <a:ext cx="2172554" cy="814708"/>
          </a:xfrm>
          <a:custGeom>
            <a:avLst/>
            <a:gdLst/>
            <a:ahLst/>
            <a:cxnLst/>
            <a:rect r="r" b="b" t="t" l="l"/>
            <a:pathLst>
              <a:path h="814708" w="2172554">
                <a:moveTo>
                  <a:pt x="0" y="0"/>
                </a:moveTo>
                <a:lnTo>
                  <a:pt x="2172553" y="0"/>
                </a:lnTo>
                <a:lnTo>
                  <a:pt x="2172553" y="814707"/>
                </a:lnTo>
                <a:lnTo>
                  <a:pt x="0" y="814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350672" y="8935635"/>
            <a:ext cx="17382559" cy="0"/>
          </a:xfrm>
          <a:prstGeom prst="line">
            <a:avLst/>
          </a:prstGeom>
          <a:ln cap="flat" w="38100">
            <a:solidFill>
              <a:srgbClr val="E3620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96309" y="9186692"/>
            <a:ext cx="1928702" cy="557646"/>
          </a:xfrm>
          <a:custGeom>
            <a:avLst/>
            <a:gdLst/>
            <a:ahLst/>
            <a:cxnLst/>
            <a:rect r="r" b="b" t="t" l="l"/>
            <a:pathLst>
              <a:path h="557646" w="1928702">
                <a:moveTo>
                  <a:pt x="0" y="0"/>
                </a:moveTo>
                <a:lnTo>
                  <a:pt x="1928702" y="0"/>
                </a:lnTo>
                <a:lnTo>
                  <a:pt x="1928702" y="557646"/>
                </a:lnTo>
                <a:lnTo>
                  <a:pt x="0" y="55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6693" y="318361"/>
            <a:ext cx="14823240" cy="18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Comptador automàtic de repeticions d’exercicis per Visió per Computador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1230160">
            <a:off x="16204569" y="526367"/>
            <a:ext cx="989499" cy="660223"/>
          </a:xfrm>
          <a:custGeom>
            <a:avLst/>
            <a:gdLst/>
            <a:ahLst/>
            <a:cxnLst/>
            <a:rect r="r" b="b" t="t" l="l"/>
            <a:pathLst>
              <a:path h="660223" w="989499">
                <a:moveTo>
                  <a:pt x="0" y="0"/>
                </a:moveTo>
                <a:lnTo>
                  <a:pt x="989499" y="0"/>
                </a:lnTo>
                <a:lnTo>
                  <a:pt x="989499" y="660223"/>
                </a:lnTo>
                <a:lnTo>
                  <a:pt x="0" y="660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25988">
            <a:off x="15894787" y="1012768"/>
            <a:ext cx="1210293" cy="979282"/>
          </a:xfrm>
          <a:custGeom>
            <a:avLst/>
            <a:gdLst/>
            <a:ahLst/>
            <a:cxnLst/>
            <a:rect r="r" b="b" t="t" l="l"/>
            <a:pathLst>
              <a:path h="979282" w="1210293">
                <a:moveTo>
                  <a:pt x="0" y="0"/>
                </a:moveTo>
                <a:lnTo>
                  <a:pt x="1210293" y="0"/>
                </a:lnTo>
                <a:lnTo>
                  <a:pt x="1210293" y="979283"/>
                </a:lnTo>
                <a:lnTo>
                  <a:pt x="0" y="979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031802" y="3896019"/>
            <a:ext cx="4918515" cy="2565599"/>
          </a:xfrm>
          <a:custGeom>
            <a:avLst/>
            <a:gdLst/>
            <a:ahLst/>
            <a:cxnLst/>
            <a:rect r="r" b="b" t="t" l="l"/>
            <a:pathLst>
              <a:path h="2565599" w="4918515">
                <a:moveTo>
                  <a:pt x="0" y="0"/>
                </a:moveTo>
                <a:lnTo>
                  <a:pt x="4918515" y="0"/>
                </a:lnTo>
                <a:lnTo>
                  <a:pt x="4918515" y="2565599"/>
                </a:lnTo>
                <a:lnTo>
                  <a:pt x="0" y="2565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795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>
                  <p14:trim st="0.0000" end="3100.0000"/>
                </p14:media>
              </p:ext>
            </p:extLst>
          </p:nvPr>
        </p:nvPicPr>
        <p:blipFill>
          <a:blip r:embed="rId8"/>
          <a:srcRect l="372" t="2266" r="0" b="2266"/>
          <a:stretch>
            <a:fillRect/>
          </a:stretch>
        </p:blipFill>
        <p:spPr>
          <a:xfrm flipH="false" flipV="false" rot="0">
            <a:off x="350672" y="3465271"/>
            <a:ext cx="6064573" cy="3268836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>
                  <p14:trim st="0.0000" end="3100.0000"/>
                </p14:media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665196" y="3465271"/>
            <a:ext cx="5889149" cy="3312646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TextBox 19" id="19"/>
          <p:cNvSpPr txBox="true"/>
          <p:nvPr/>
        </p:nvSpPr>
        <p:spPr>
          <a:xfrm rot="0">
            <a:off x="742982" y="8021482"/>
            <a:ext cx="25087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Joan Lara Formoso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0672" y="8446931"/>
            <a:ext cx="20743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2025/2026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08757" y="8021482"/>
            <a:ext cx="597503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Treball Final de Grau en Enginyeria Informàtica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68846" y="8446931"/>
            <a:ext cx="499589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Menció en Tecnologies de la Informació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49626" y="9064527"/>
            <a:ext cx="75312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Departament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Enginyeria de la Informació i les Comunicacions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49626" y="9417890"/>
            <a:ext cx="240084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Tutor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Coen Antens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0077" y="3235374"/>
            <a:ext cx="6649532" cy="4987149"/>
          </a:xfrm>
          <a:custGeom>
            <a:avLst/>
            <a:gdLst/>
            <a:ahLst/>
            <a:cxnLst/>
            <a:rect r="r" b="b" t="t" l="l"/>
            <a:pathLst>
              <a:path h="4987149" w="6649532">
                <a:moveTo>
                  <a:pt x="0" y="0"/>
                </a:moveTo>
                <a:lnTo>
                  <a:pt x="6649532" y="0"/>
                </a:lnTo>
                <a:lnTo>
                  <a:pt x="6649532" y="4987148"/>
                </a:lnTo>
                <a:lnTo>
                  <a:pt x="0" y="4987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EB8B32"/>
            </a:solidFill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8607309" y="5192223"/>
            <a:ext cx="1073450" cy="10734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331367" y="3235374"/>
            <a:ext cx="6649532" cy="4987149"/>
          </a:xfrm>
          <a:custGeom>
            <a:avLst/>
            <a:gdLst/>
            <a:ahLst/>
            <a:cxnLst/>
            <a:rect r="r" b="b" t="t" l="l"/>
            <a:pathLst>
              <a:path h="4987149" w="6649532">
                <a:moveTo>
                  <a:pt x="0" y="0"/>
                </a:moveTo>
                <a:lnTo>
                  <a:pt x="6649532" y="0"/>
                </a:lnTo>
                <a:lnTo>
                  <a:pt x="6649532" y="4987148"/>
                </a:lnTo>
                <a:lnTo>
                  <a:pt x="0" y="4987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EB8B32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951501" y="575661"/>
            <a:ext cx="16384999" cy="82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8"/>
              </a:lnSpc>
              <a:spcBef>
                <a:spcPct val="0"/>
              </a:spcBef>
            </a:pPr>
            <a:r>
              <a:rPr lang="en-US" sz="48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Desenvolupament: Homografia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7306" y="7766733"/>
            <a:ext cx="7087189" cy="1742470"/>
            <a:chOff x="0" y="0"/>
            <a:chExt cx="889240" cy="218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9240" cy="218652"/>
            </a:xfrm>
            <a:custGeom>
              <a:avLst/>
              <a:gdLst/>
              <a:ahLst/>
              <a:cxnLst/>
              <a:rect r="r" b="b" t="t" l="l"/>
              <a:pathLst>
                <a:path h="218652" w="889240">
                  <a:moveTo>
                    <a:pt x="889240" y="24032"/>
                  </a:moveTo>
                  <a:lnTo>
                    <a:pt x="889240" y="194620"/>
                  </a:lnTo>
                  <a:cubicBezTo>
                    <a:pt x="889240" y="207892"/>
                    <a:pt x="878481" y="218652"/>
                    <a:pt x="865208" y="218652"/>
                  </a:cubicBezTo>
                  <a:lnTo>
                    <a:pt x="24032" y="218652"/>
                  </a:lnTo>
                  <a:cubicBezTo>
                    <a:pt x="17659" y="218652"/>
                    <a:pt x="11546" y="216120"/>
                    <a:pt x="7039" y="211613"/>
                  </a:cubicBezTo>
                  <a:cubicBezTo>
                    <a:pt x="2532" y="207106"/>
                    <a:pt x="0" y="200993"/>
                    <a:pt x="0" y="194620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89240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12999" y="7550956"/>
            <a:ext cx="7752046" cy="2174024"/>
            <a:chOff x="0" y="0"/>
            <a:chExt cx="972661" cy="272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2661" cy="272805"/>
            </a:xfrm>
            <a:custGeom>
              <a:avLst/>
              <a:gdLst/>
              <a:ahLst/>
              <a:cxnLst/>
              <a:rect r="r" b="b" t="t" l="l"/>
              <a:pathLst>
                <a:path h="272805" w="972661">
                  <a:moveTo>
                    <a:pt x="972661" y="21971"/>
                  </a:moveTo>
                  <a:lnTo>
                    <a:pt x="972661" y="250834"/>
                  </a:lnTo>
                  <a:cubicBezTo>
                    <a:pt x="972661" y="262968"/>
                    <a:pt x="962824" y="272805"/>
                    <a:pt x="950690" y="272805"/>
                  </a:cubicBezTo>
                  <a:lnTo>
                    <a:pt x="21971" y="272805"/>
                  </a:lnTo>
                  <a:cubicBezTo>
                    <a:pt x="9837" y="272805"/>
                    <a:pt x="0" y="262968"/>
                    <a:pt x="0" y="250834"/>
                  </a:cubicBezTo>
                  <a:lnTo>
                    <a:pt x="0" y="21971"/>
                  </a:lnTo>
                  <a:cubicBezTo>
                    <a:pt x="0" y="9837"/>
                    <a:pt x="9837" y="0"/>
                    <a:pt x="21971" y="0"/>
                  </a:cubicBezTo>
                  <a:lnTo>
                    <a:pt x="950690" y="0"/>
                  </a:lnTo>
                  <a:cubicBezTo>
                    <a:pt x="956517" y="0"/>
                    <a:pt x="962105" y="2315"/>
                    <a:pt x="966226" y="6435"/>
                  </a:cubicBezTo>
                  <a:cubicBezTo>
                    <a:pt x="970346" y="10556"/>
                    <a:pt x="972661" y="16144"/>
                    <a:pt x="972661" y="21971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72661" cy="32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73674" y="7805441"/>
            <a:ext cx="7386685" cy="113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Velocitat de processament: </a:t>
            </a:r>
            <a:r>
              <a:rPr lang="en-US" sz="21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S'obté una velocitat mitjana de </a:t>
            </a: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32.7 </a:t>
            </a:r>
            <a:r>
              <a:rPr lang="en-US" sz="21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frames per segon (FPS) i </a:t>
            </a: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19.5</a:t>
            </a:r>
            <a:r>
              <a:rPr lang="en-US" sz="21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FPS tenint en compte la generació del vídeo de sortida.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529447">
            <a:off x="16217825" y="9010326"/>
            <a:ext cx="1094439" cy="1094439"/>
          </a:xfrm>
          <a:custGeom>
            <a:avLst/>
            <a:gdLst/>
            <a:ahLst/>
            <a:cxnLst/>
            <a:rect r="r" b="b" t="t" l="l"/>
            <a:pathLst>
              <a:path h="1094439" w="1094439">
                <a:moveTo>
                  <a:pt x="0" y="0"/>
                </a:moveTo>
                <a:lnTo>
                  <a:pt x="1094439" y="0"/>
                </a:lnTo>
                <a:lnTo>
                  <a:pt x="1094439" y="1094439"/>
                </a:lnTo>
                <a:lnTo>
                  <a:pt x="0" y="1094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5019" y="2278801"/>
            <a:ext cx="15737310" cy="4819551"/>
          </a:xfrm>
          <a:custGeom>
            <a:avLst/>
            <a:gdLst/>
            <a:ahLst/>
            <a:cxnLst/>
            <a:rect r="r" b="b" t="t" l="l"/>
            <a:pathLst>
              <a:path h="4819551" w="15737310">
                <a:moveTo>
                  <a:pt x="0" y="0"/>
                </a:moveTo>
                <a:lnTo>
                  <a:pt x="15737310" y="0"/>
                </a:lnTo>
                <a:lnTo>
                  <a:pt x="15737310" y="4819551"/>
                </a:lnTo>
                <a:lnTo>
                  <a:pt x="0" y="4819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891373" y="537878"/>
            <a:ext cx="16564602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Desenvolupament: Pipeline complet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6021" y="8330672"/>
            <a:ext cx="7349759" cy="54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Pipeline complet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46308" y="9061640"/>
            <a:ext cx="7285429" cy="35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b="true" sz="213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GPU utilitzada: Nvidia Geforce GTX 1080, 8GB de 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359" y="2193390"/>
            <a:ext cx="7947342" cy="7511871"/>
          </a:xfrm>
          <a:custGeom>
            <a:avLst/>
            <a:gdLst/>
            <a:ahLst/>
            <a:cxnLst/>
            <a:rect r="r" b="b" t="t" l="l"/>
            <a:pathLst>
              <a:path h="7511871" w="7947342">
                <a:moveTo>
                  <a:pt x="0" y="0"/>
                </a:moveTo>
                <a:lnTo>
                  <a:pt x="7947342" y="0"/>
                </a:lnTo>
                <a:lnTo>
                  <a:pt x="7947342" y="7511871"/>
                </a:lnTo>
                <a:lnTo>
                  <a:pt x="0" y="7511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9960508" y="7194674"/>
            <a:ext cx="7836622" cy="1742470"/>
            <a:chOff x="0" y="0"/>
            <a:chExt cx="983273" cy="2186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3273" cy="218652"/>
            </a:xfrm>
            <a:custGeom>
              <a:avLst/>
              <a:gdLst/>
              <a:ahLst/>
              <a:cxnLst/>
              <a:rect r="r" b="b" t="t" l="l"/>
              <a:pathLst>
                <a:path h="218652" w="983273">
                  <a:moveTo>
                    <a:pt x="983273" y="21734"/>
                  </a:moveTo>
                  <a:lnTo>
                    <a:pt x="983273" y="196918"/>
                  </a:lnTo>
                  <a:cubicBezTo>
                    <a:pt x="983273" y="202682"/>
                    <a:pt x="980983" y="208210"/>
                    <a:pt x="976907" y="212286"/>
                  </a:cubicBezTo>
                  <a:cubicBezTo>
                    <a:pt x="972831" y="216362"/>
                    <a:pt x="967303" y="218652"/>
                    <a:pt x="961539" y="218652"/>
                  </a:cubicBezTo>
                  <a:lnTo>
                    <a:pt x="21734" y="218652"/>
                  </a:lnTo>
                  <a:cubicBezTo>
                    <a:pt x="15970" y="218652"/>
                    <a:pt x="10442" y="216362"/>
                    <a:pt x="6366" y="212286"/>
                  </a:cubicBezTo>
                  <a:cubicBezTo>
                    <a:pt x="2290" y="208210"/>
                    <a:pt x="0" y="202682"/>
                    <a:pt x="0" y="196918"/>
                  </a:cubicBezTo>
                  <a:lnTo>
                    <a:pt x="0" y="21734"/>
                  </a:lnTo>
                  <a:cubicBezTo>
                    <a:pt x="0" y="15970"/>
                    <a:pt x="2290" y="10442"/>
                    <a:pt x="6366" y="6366"/>
                  </a:cubicBezTo>
                  <a:cubicBezTo>
                    <a:pt x="10442" y="2290"/>
                    <a:pt x="15970" y="0"/>
                    <a:pt x="21734" y="0"/>
                  </a:cubicBezTo>
                  <a:lnTo>
                    <a:pt x="961539" y="0"/>
                  </a:lnTo>
                  <a:cubicBezTo>
                    <a:pt x="973542" y="0"/>
                    <a:pt x="983273" y="9731"/>
                    <a:pt x="983273" y="21734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83273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590995" y="3562123"/>
            <a:ext cx="6575647" cy="3033017"/>
          </a:xfrm>
          <a:custGeom>
            <a:avLst/>
            <a:gdLst/>
            <a:ahLst/>
            <a:cxnLst/>
            <a:rect r="r" b="b" t="t" l="l"/>
            <a:pathLst>
              <a:path h="3033017" w="6575647">
                <a:moveTo>
                  <a:pt x="0" y="0"/>
                </a:moveTo>
                <a:lnTo>
                  <a:pt x="6575647" y="0"/>
                </a:lnTo>
                <a:lnTo>
                  <a:pt x="6575647" y="3033017"/>
                </a:lnTo>
                <a:lnTo>
                  <a:pt x="0" y="303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EB8B32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537878"/>
            <a:ext cx="15300512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Resultats: Predicció d’exercici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0451" y="7397312"/>
            <a:ext cx="7349759" cy="110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317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Possibles confusions:</a:t>
            </a:r>
          </a:p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Estimació de profunditat incorrecta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234813" y="6022445"/>
            <a:ext cx="4874688" cy="2742012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Freeform 6" id="6"/>
          <p:cNvSpPr/>
          <p:nvPr/>
        </p:nvSpPr>
        <p:spPr>
          <a:xfrm flipH="false" flipV="false" rot="0">
            <a:off x="13095253" y="7638886"/>
            <a:ext cx="4854959" cy="2427480"/>
          </a:xfrm>
          <a:custGeom>
            <a:avLst/>
            <a:gdLst/>
            <a:ahLst/>
            <a:cxnLst/>
            <a:rect r="r" b="b" t="t" l="l"/>
            <a:pathLst>
              <a:path h="2427480" w="4854959">
                <a:moveTo>
                  <a:pt x="0" y="0"/>
                </a:moveTo>
                <a:lnTo>
                  <a:pt x="4854959" y="0"/>
                </a:lnTo>
                <a:lnTo>
                  <a:pt x="4854959" y="2427480"/>
                </a:lnTo>
                <a:lnTo>
                  <a:pt x="0" y="2427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59298" y="6022445"/>
            <a:ext cx="4874688" cy="2742012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Freeform 8" id="8"/>
          <p:cNvSpPr/>
          <p:nvPr/>
        </p:nvSpPr>
        <p:spPr>
          <a:xfrm flipH="false" flipV="false" rot="0">
            <a:off x="4183679" y="7200108"/>
            <a:ext cx="4804166" cy="2678354"/>
          </a:xfrm>
          <a:custGeom>
            <a:avLst/>
            <a:gdLst/>
            <a:ahLst/>
            <a:cxnLst/>
            <a:rect r="r" b="b" t="t" l="l"/>
            <a:pathLst>
              <a:path h="2678354" w="4804166">
                <a:moveTo>
                  <a:pt x="0" y="0"/>
                </a:moveTo>
                <a:lnTo>
                  <a:pt x="4804166" y="0"/>
                </a:lnTo>
                <a:lnTo>
                  <a:pt x="4804166" y="2678354"/>
                </a:lnTo>
                <a:lnTo>
                  <a:pt x="0" y="26783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13" t="0" r="-8487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59298" y="1812868"/>
            <a:ext cx="4874688" cy="2742012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Freeform 10" id="10"/>
          <p:cNvSpPr/>
          <p:nvPr/>
        </p:nvSpPr>
        <p:spPr>
          <a:xfrm flipH="false" flipV="false" rot="0">
            <a:off x="4243896" y="3041701"/>
            <a:ext cx="4743949" cy="2681088"/>
          </a:xfrm>
          <a:custGeom>
            <a:avLst/>
            <a:gdLst/>
            <a:ahLst/>
            <a:cxnLst/>
            <a:rect r="r" b="b" t="t" l="l"/>
            <a:pathLst>
              <a:path h="2681088" w="4743949">
                <a:moveTo>
                  <a:pt x="0" y="0"/>
                </a:moveTo>
                <a:lnTo>
                  <a:pt x="4743949" y="0"/>
                </a:lnTo>
                <a:lnTo>
                  <a:pt x="4743949" y="2681088"/>
                </a:lnTo>
                <a:lnTo>
                  <a:pt x="0" y="2681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171" t="0" r="-786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9234813" y="1812868"/>
            <a:ext cx="4874688" cy="2742012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Freeform 12" id="12"/>
          <p:cNvSpPr/>
          <p:nvPr/>
        </p:nvSpPr>
        <p:spPr>
          <a:xfrm flipH="false" flipV="false" rot="0">
            <a:off x="13095253" y="3784374"/>
            <a:ext cx="4701877" cy="2681088"/>
          </a:xfrm>
          <a:custGeom>
            <a:avLst/>
            <a:gdLst/>
            <a:ahLst/>
            <a:cxnLst/>
            <a:rect r="r" b="b" t="t" l="l"/>
            <a:pathLst>
              <a:path h="2681088" w="4701877">
                <a:moveTo>
                  <a:pt x="0" y="0"/>
                </a:moveTo>
                <a:lnTo>
                  <a:pt x="4701877" y="0"/>
                </a:lnTo>
                <a:lnTo>
                  <a:pt x="4701877" y="2681089"/>
                </a:lnTo>
                <a:lnTo>
                  <a:pt x="0" y="268108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5416" t="-351" r="-9027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1516008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Resultats: Anàlisi de moviment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47340" y="1896822"/>
            <a:ext cx="15793320" cy="8229600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TextBox 6" id="6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Exemple ús aplicació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48857" y="2141397"/>
            <a:ext cx="10137469" cy="7324322"/>
          </a:xfrm>
          <a:custGeom>
            <a:avLst/>
            <a:gdLst/>
            <a:ahLst/>
            <a:cxnLst/>
            <a:rect r="r" b="b" t="t" l="l"/>
            <a:pathLst>
              <a:path h="7324322" w="10137469">
                <a:moveTo>
                  <a:pt x="0" y="0"/>
                </a:moveTo>
                <a:lnTo>
                  <a:pt x="10137469" y="0"/>
                </a:lnTo>
                <a:lnTo>
                  <a:pt x="10137469" y="7324322"/>
                </a:lnTo>
                <a:lnTo>
                  <a:pt x="0" y="7324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Historial aplicació web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Conclusions: Característiques principals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439530"/>
            <a:ext cx="7087189" cy="2174024"/>
            <a:chOff x="0" y="0"/>
            <a:chExt cx="889240" cy="2728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9240" cy="272805"/>
            </a:xfrm>
            <a:custGeom>
              <a:avLst/>
              <a:gdLst/>
              <a:ahLst/>
              <a:cxnLst/>
              <a:rect r="r" b="b" t="t" l="l"/>
              <a:pathLst>
                <a:path h="272805" w="889240">
                  <a:moveTo>
                    <a:pt x="889240" y="24032"/>
                  </a:moveTo>
                  <a:lnTo>
                    <a:pt x="889240" y="248773"/>
                  </a:lnTo>
                  <a:cubicBezTo>
                    <a:pt x="889240" y="255146"/>
                    <a:pt x="886708" y="261259"/>
                    <a:pt x="882202" y="265766"/>
                  </a:cubicBezTo>
                  <a:cubicBezTo>
                    <a:pt x="877695" y="270273"/>
                    <a:pt x="871582" y="272805"/>
                    <a:pt x="865208" y="272805"/>
                  </a:cubicBezTo>
                  <a:lnTo>
                    <a:pt x="24032" y="272805"/>
                  </a:lnTo>
                  <a:cubicBezTo>
                    <a:pt x="10760" y="272805"/>
                    <a:pt x="0" y="262045"/>
                    <a:pt x="0" y="248773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89240" cy="32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3060" y="2876534"/>
            <a:ext cx="6618469" cy="12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b="true" sz="24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Anàlisi amb 1 sola càmara, des d’una sola perspectiva sense necessitat d’equip professional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5060318"/>
            <a:ext cx="7087189" cy="2174024"/>
            <a:chOff x="0" y="0"/>
            <a:chExt cx="889240" cy="272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9240" cy="272805"/>
            </a:xfrm>
            <a:custGeom>
              <a:avLst/>
              <a:gdLst/>
              <a:ahLst/>
              <a:cxnLst/>
              <a:rect r="r" b="b" t="t" l="l"/>
              <a:pathLst>
                <a:path h="272805" w="889240">
                  <a:moveTo>
                    <a:pt x="889240" y="24032"/>
                  </a:moveTo>
                  <a:lnTo>
                    <a:pt x="889240" y="248773"/>
                  </a:lnTo>
                  <a:cubicBezTo>
                    <a:pt x="889240" y="255146"/>
                    <a:pt x="886708" y="261259"/>
                    <a:pt x="882202" y="265766"/>
                  </a:cubicBezTo>
                  <a:cubicBezTo>
                    <a:pt x="877695" y="270273"/>
                    <a:pt x="871582" y="272805"/>
                    <a:pt x="865208" y="272805"/>
                  </a:cubicBezTo>
                  <a:lnTo>
                    <a:pt x="24032" y="272805"/>
                  </a:lnTo>
                  <a:cubicBezTo>
                    <a:pt x="10760" y="272805"/>
                    <a:pt x="0" y="262045"/>
                    <a:pt x="0" y="248773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89240" cy="32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63060" y="5594629"/>
            <a:ext cx="6618469" cy="83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b="true" sz="24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Ús web sense necessitat de instal·lació, per a qualsevol tipus d’usuari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7682017"/>
            <a:ext cx="7087189" cy="2174024"/>
            <a:chOff x="0" y="0"/>
            <a:chExt cx="889240" cy="2728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9240" cy="272805"/>
            </a:xfrm>
            <a:custGeom>
              <a:avLst/>
              <a:gdLst/>
              <a:ahLst/>
              <a:cxnLst/>
              <a:rect r="r" b="b" t="t" l="l"/>
              <a:pathLst>
                <a:path h="272805" w="889240">
                  <a:moveTo>
                    <a:pt x="889240" y="24032"/>
                  </a:moveTo>
                  <a:lnTo>
                    <a:pt x="889240" y="248773"/>
                  </a:lnTo>
                  <a:cubicBezTo>
                    <a:pt x="889240" y="255146"/>
                    <a:pt x="886708" y="261259"/>
                    <a:pt x="882202" y="265766"/>
                  </a:cubicBezTo>
                  <a:cubicBezTo>
                    <a:pt x="877695" y="270273"/>
                    <a:pt x="871582" y="272805"/>
                    <a:pt x="865208" y="272805"/>
                  </a:cubicBezTo>
                  <a:lnTo>
                    <a:pt x="24032" y="272805"/>
                  </a:lnTo>
                  <a:cubicBezTo>
                    <a:pt x="10760" y="272805"/>
                    <a:pt x="0" y="262045"/>
                    <a:pt x="0" y="248773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89240" cy="32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63060" y="8120167"/>
            <a:ext cx="6618469" cy="12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b="true" sz="24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Robustesa cap a diferents angles de càmera eliminen la necessitat de configuració i posicionament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172111" y="5060318"/>
            <a:ext cx="7087189" cy="2174024"/>
            <a:chOff x="0" y="0"/>
            <a:chExt cx="889240" cy="2728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9240" cy="272805"/>
            </a:xfrm>
            <a:custGeom>
              <a:avLst/>
              <a:gdLst/>
              <a:ahLst/>
              <a:cxnLst/>
              <a:rect r="r" b="b" t="t" l="l"/>
              <a:pathLst>
                <a:path h="272805" w="889240">
                  <a:moveTo>
                    <a:pt x="889240" y="24032"/>
                  </a:moveTo>
                  <a:lnTo>
                    <a:pt x="889240" y="248773"/>
                  </a:lnTo>
                  <a:cubicBezTo>
                    <a:pt x="889240" y="255146"/>
                    <a:pt x="886708" y="261259"/>
                    <a:pt x="882202" y="265766"/>
                  </a:cubicBezTo>
                  <a:cubicBezTo>
                    <a:pt x="877695" y="270273"/>
                    <a:pt x="871582" y="272805"/>
                    <a:pt x="865208" y="272805"/>
                  </a:cubicBezTo>
                  <a:lnTo>
                    <a:pt x="24032" y="272805"/>
                  </a:lnTo>
                  <a:cubicBezTo>
                    <a:pt x="10760" y="272805"/>
                    <a:pt x="0" y="262045"/>
                    <a:pt x="0" y="248773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89240" cy="32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406471" y="5836094"/>
            <a:ext cx="6618469" cy="55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0"/>
              </a:lnSpc>
              <a:spcBef>
                <a:spcPct val="0"/>
              </a:spcBef>
            </a:pPr>
            <a:r>
              <a:rPr lang="en-US" b="true" sz="3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Cost baix i ús ràpid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749795" y="5753125"/>
            <a:ext cx="788411" cy="78841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2885500">
            <a:off x="8749795" y="4028874"/>
            <a:ext cx="788411" cy="78841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760459">
            <a:off x="8749795" y="7513216"/>
            <a:ext cx="788411" cy="78841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35875" y="6895756"/>
            <a:ext cx="5414807" cy="1742470"/>
            <a:chOff x="0" y="0"/>
            <a:chExt cx="679404" cy="218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9404" cy="218652"/>
            </a:xfrm>
            <a:custGeom>
              <a:avLst/>
              <a:gdLst/>
              <a:ahLst/>
              <a:cxnLst/>
              <a:rect r="r" b="b" t="t" l="l"/>
              <a:pathLst>
                <a:path h="218652" w="679404">
                  <a:moveTo>
                    <a:pt x="679404" y="31455"/>
                  </a:moveTo>
                  <a:lnTo>
                    <a:pt x="679404" y="187197"/>
                  </a:lnTo>
                  <a:cubicBezTo>
                    <a:pt x="679404" y="204569"/>
                    <a:pt x="665321" y="218652"/>
                    <a:pt x="647949" y="218652"/>
                  </a:cubicBezTo>
                  <a:lnTo>
                    <a:pt x="31455" y="218652"/>
                  </a:lnTo>
                  <a:cubicBezTo>
                    <a:pt x="14083" y="218652"/>
                    <a:pt x="0" y="204569"/>
                    <a:pt x="0" y="187197"/>
                  </a:cubicBezTo>
                  <a:lnTo>
                    <a:pt x="0" y="31455"/>
                  </a:lnTo>
                  <a:cubicBezTo>
                    <a:pt x="0" y="14083"/>
                    <a:pt x="14083" y="0"/>
                    <a:pt x="31455" y="0"/>
                  </a:cubicBezTo>
                  <a:lnTo>
                    <a:pt x="647949" y="0"/>
                  </a:lnTo>
                  <a:cubicBezTo>
                    <a:pt x="665321" y="0"/>
                    <a:pt x="679404" y="14083"/>
                    <a:pt x="679404" y="31455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7940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60357" y="6806985"/>
            <a:ext cx="4378550" cy="1742470"/>
            <a:chOff x="0" y="0"/>
            <a:chExt cx="549383" cy="218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9383" cy="218652"/>
            </a:xfrm>
            <a:custGeom>
              <a:avLst/>
              <a:gdLst/>
              <a:ahLst/>
              <a:cxnLst/>
              <a:rect r="r" b="b" t="t" l="l"/>
              <a:pathLst>
                <a:path h="218652" w="549383">
                  <a:moveTo>
                    <a:pt x="549383" y="38899"/>
                  </a:moveTo>
                  <a:lnTo>
                    <a:pt x="549383" y="179753"/>
                  </a:lnTo>
                  <a:cubicBezTo>
                    <a:pt x="549383" y="201236"/>
                    <a:pt x="531968" y="218652"/>
                    <a:pt x="510484" y="218652"/>
                  </a:cubicBezTo>
                  <a:lnTo>
                    <a:pt x="38899" y="218652"/>
                  </a:lnTo>
                  <a:cubicBezTo>
                    <a:pt x="17416" y="218652"/>
                    <a:pt x="0" y="201236"/>
                    <a:pt x="0" y="179753"/>
                  </a:cubicBezTo>
                  <a:lnTo>
                    <a:pt x="0" y="38899"/>
                  </a:lnTo>
                  <a:cubicBezTo>
                    <a:pt x="0" y="17416"/>
                    <a:pt x="17416" y="0"/>
                    <a:pt x="38899" y="0"/>
                  </a:cubicBezTo>
                  <a:lnTo>
                    <a:pt x="510484" y="0"/>
                  </a:lnTo>
                  <a:cubicBezTo>
                    <a:pt x="531968" y="0"/>
                    <a:pt x="549383" y="17416"/>
                    <a:pt x="549383" y="3889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49383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6578" y="6895756"/>
            <a:ext cx="4518270" cy="1742470"/>
            <a:chOff x="0" y="0"/>
            <a:chExt cx="566914" cy="2186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6914" cy="218652"/>
            </a:xfrm>
            <a:custGeom>
              <a:avLst/>
              <a:gdLst/>
              <a:ahLst/>
              <a:cxnLst/>
              <a:rect r="r" b="b" t="t" l="l"/>
              <a:pathLst>
                <a:path h="218652" w="566914">
                  <a:moveTo>
                    <a:pt x="566914" y="37696"/>
                  </a:moveTo>
                  <a:lnTo>
                    <a:pt x="566914" y="180956"/>
                  </a:lnTo>
                  <a:cubicBezTo>
                    <a:pt x="566914" y="201775"/>
                    <a:pt x="550037" y="218652"/>
                    <a:pt x="529218" y="218652"/>
                  </a:cubicBezTo>
                  <a:lnTo>
                    <a:pt x="37696" y="218652"/>
                  </a:lnTo>
                  <a:cubicBezTo>
                    <a:pt x="16877" y="218652"/>
                    <a:pt x="0" y="201775"/>
                    <a:pt x="0" y="180956"/>
                  </a:cubicBezTo>
                  <a:lnTo>
                    <a:pt x="0" y="37696"/>
                  </a:lnTo>
                  <a:cubicBezTo>
                    <a:pt x="0" y="16877"/>
                    <a:pt x="16877" y="0"/>
                    <a:pt x="37696" y="0"/>
                  </a:cubicBezTo>
                  <a:lnTo>
                    <a:pt x="529218" y="0"/>
                  </a:lnTo>
                  <a:cubicBezTo>
                    <a:pt x="550037" y="0"/>
                    <a:pt x="566914" y="16877"/>
                    <a:pt x="566914" y="37696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66914" cy="285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44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584341" y="2917481"/>
            <a:ext cx="5117876" cy="3405714"/>
          </a:xfrm>
          <a:custGeom>
            <a:avLst/>
            <a:gdLst/>
            <a:ahLst/>
            <a:cxnLst/>
            <a:rect r="r" b="b" t="t" l="l"/>
            <a:pathLst>
              <a:path h="3405714" w="5117876">
                <a:moveTo>
                  <a:pt x="0" y="0"/>
                </a:moveTo>
                <a:lnTo>
                  <a:pt x="5117876" y="0"/>
                </a:lnTo>
                <a:lnTo>
                  <a:pt x="5117876" y="3405713"/>
                </a:lnTo>
                <a:lnTo>
                  <a:pt x="0" y="3405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76200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635547" y="2917481"/>
            <a:ext cx="3228171" cy="3228171"/>
          </a:xfrm>
          <a:custGeom>
            <a:avLst/>
            <a:gdLst/>
            <a:ahLst/>
            <a:cxnLst/>
            <a:rect r="r" b="b" t="t" l="l"/>
            <a:pathLst>
              <a:path h="3228171" w="3228171">
                <a:moveTo>
                  <a:pt x="0" y="0"/>
                </a:moveTo>
                <a:lnTo>
                  <a:pt x="3228171" y="0"/>
                </a:lnTo>
                <a:lnTo>
                  <a:pt x="3228171" y="3228171"/>
                </a:lnTo>
                <a:lnTo>
                  <a:pt x="0" y="3228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0870" y="3203372"/>
            <a:ext cx="5389685" cy="2833931"/>
          </a:xfrm>
          <a:custGeom>
            <a:avLst/>
            <a:gdLst/>
            <a:ahLst/>
            <a:cxnLst/>
            <a:rect r="r" b="b" t="t" l="l"/>
            <a:pathLst>
              <a:path h="2833931" w="5389685">
                <a:moveTo>
                  <a:pt x="0" y="0"/>
                </a:moveTo>
                <a:lnTo>
                  <a:pt x="5389685" y="0"/>
                </a:lnTo>
                <a:lnTo>
                  <a:pt x="5389685" y="2833931"/>
                </a:lnTo>
                <a:lnTo>
                  <a:pt x="0" y="2833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76200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17" id="17"/>
          <p:cNvSpPr txBox="true"/>
          <p:nvPr/>
        </p:nvSpPr>
        <p:spPr>
          <a:xfrm rot="0">
            <a:off x="13362005" y="7370924"/>
            <a:ext cx="3775253" cy="54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Xarxes socials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Possibles aplicacions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00530" y="7178708"/>
            <a:ext cx="4485497" cy="110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Arbitratge per competicions petites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6438" y="7178708"/>
            <a:ext cx="4378550" cy="110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Adaptació a més esports/exercicis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29737" y="2189508"/>
            <a:ext cx="6802916" cy="3741604"/>
          </a:xfrm>
          <a:custGeom>
            <a:avLst/>
            <a:gdLst/>
            <a:ahLst/>
            <a:cxnLst/>
            <a:rect r="r" b="b" t="t" l="l"/>
            <a:pathLst>
              <a:path h="3741604" w="6802916">
                <a:moveTo>
                  <a:pt x="0" y="0"/>
                </a:moveTo>
                <a:lnTo>
                  <a:pt x="6802916" y="0"/>
                </a:lnTo>
                <a:lnTo>
                  <a:pt x="6802916" y="3741604"/>
                </a:lnTo>
                <a:lnTo>
                  <a:pt x="0" y="3741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9144000" y="3720778"/>
            <a:ext cx="731960" cy="73196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43169" y="2242404"/>
            <a:ext cx="8174423" cy="3688708"/>
          </a:xfrm>
          <a:custGeom>
            <a:avLst/>
            <a:gdLst/>
            <a:ahLst/>
            <a:cxnLst/>
            <a:rect r="r" b="b" t="t" l="l"/>
            <a:pathLst>
              <a:path h="3688708" w="8174423">
                <a:moveTo>
                  <a:pt x="0" y="0"/>
                </a:moveTo>
                <a:lnTo>
                  <a:pt x="8174423" y="0"/>
                </a:lnTo>
                <a:lnTo>
                  <a:pt x="8174423" y="3688708"/>
                </a:lnTo>
                <a:lnTo>
                  <a:pt x="0" y="3688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31640" y="6354300"/>
            <a:ext cx="3197480" cy="1818567"/>
          </a:xfrm>
          <a:custGeom>
            <a:avLst/>
            <a:gdLst/>
            <a:ahLst/>
            <a:cxnLst/>
            <a:rect r="r" b="b" t="t" l="l"/>
            <a:pathLst>
              <a:path h="1818567" w="3197480">
                <a:moveTo>
                  <a:pt x="0" y="0"/>
                </a:moveTo>
                <a:lnTo>
                  <a:pt x="3197480" y="0"/>
                </a:lnTo>
                <a:lnTo>
                  <a:pt x="3197480" y="1818566"/>
                </a:lnTo>
                <a:lnTo>
                  <a:pt x="0" y="181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274550" y="6250413"/>
            <a:ext cx="2513290" cy="2026340"/>
          </a:xfrm>
          <a:custGeom>
            <a:avLst/>
            <a:gdLst/>
            <a:ahLst/>
            <a:cxnLst/>
            <a:rect r="r" b="b" t="t" l="l"/>
            <a:pathLst>
              <a:path h="2026340" w="2513290">
                <a:moveTo>
                  <a:pt x="0" y="0"/>
                </a:moveTo>
                <a:lnTo>
                  <a:pt x="2513290" y="0"/>
                </a:lnTo>
                <a:lnTo>
                  <a:pt x="2513290" y="2026340"/>
                </a:lnTo>
                <a:lnTo>
                  <a:pt x="0" y="2026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Treball futur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364737" y="8545627"/>
            <a:ext cx="4332915" cy="1425347"/>
            <a:chOff x="0" y="0"/>
            <a:chExt cx="664615" cy="2186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364737" y="8945353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Desembre 2025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663923" y="8485410"/>
            <a:ext cx="4332915" cy="1425347"/>
            <a:chOff x="0" y="0"/>
            <a:chExt cx="664615" cy="2186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663923" y="8885136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Setembre 2024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51134" y="7341412"/>
            <a:ext cx="4332915" cy="1425347"/>
            <a:chOff x="0" y="0"/>
            <a:chExt cx="664615" cy="218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Treball futur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51134" y="7741139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Estimació de pose 3D</a:t>
            </a:r>
          </a:p>
        </p:txBody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2961" y="2928140"/>
            <a:ext cx="7480587" cy="3316517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14307"/>
          <a:stretch>
            <a:fillRect/>
          </a:stretch>
        </p:blipFill>
        <p:spPr>
          <a:xfrm flipH="false" flipV="false" rot="0">
            <a:off x="8573818" y="2928140"/>
            <a:ext cx="8955371" cy="3316517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4160" y="1979077"/>
            <a:ext cx="5016373" cy="4070428"/>
          </a:xfrm>
          <a:custGeom>
            <a:avLst/>
            <a:gdLst/>
            <a:ahLst/>
            <a:cxnLst/>
            <a:rect r="r" b="b" t="t" l="l"/>
            <a:pathLst>
              <a:path h="4070428" w="5016373">
                <a:moveTo>
                  <a:pt x="0" y="0"/>
                </a:moveTo>
                <a:lnTo>
                  <a:pt x="5016373" y="0"/>
                </a:lnTo>
                <a:lnTo>
                  <a:pt x="5016373" y="4070428"/>
                </a:lnTo>
                <a:lnTo>
                  <a:pt x="0" y="4070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825358" y="1979077"/>
            <a:ext cx="5746811" cy="4070428"/>
          </a:xfrm>
          <a:custGeom>
            <a:avLst/>
            <a:gdLst/>
            <a:ahLst/>
            <a:cxnLst/>
            <a:rect r="r" b="b" t="t" l="l"/>
            <a:pathLst>
              <a:path h="4070428" w="5746811">
                <a:moveTo>
                  <a:pt x="0" y="0"/>
                </a:moveTo>
                <a:lnTo>
                  <a:pt x="5746811" y="0"/>
                </a:lnTo>
                <a:lnTo>
                  <a:pt x="5746811" y="4070428"/>
                </a:lnTo>
                <a:lnTo>
                  <a:pt x="0" y="4070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46" r="-22094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077898" y="1979077"/>
            <a:ext cx="5719232" cy="4070428"/>
          </a:xfrm>
          <a:custGeom>
            <a:avLst/>
            <a:gdLst/>
            <a:ahLst/>
            <a:cxnLst/>
            <a:rect r="r" b="b" t="t" l="l"/>
            <a:pathLst>
              <a:path h="4070428" w="5719232">
                <a:moveTo>
                  <a:pt x="0" y="0"/>
                </a:moveTo>
                <a:lnTo>
                  <a:pt x="5719232" y="0"/>
                </a:lnTo>
                <a:lnTo>
                  <a:pt x="5719232" y="4070428"/>
                </a:lnTo>
                <a:lnTo>
                  <a:pt x="0" y="4070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27" t="-4495" r="-23105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873696" y="537878"/>
            <a:ext cx="16579562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Introducció: Visió per Computador als esports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45889" y="6287630"/>
            <a:ext cx="4332915" cy="1425347"/>
            <a:chOff x="0" y="0"/>
            <a:chExt cx="664615" cy="2186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47625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45889" y="6518974"/>
            <a:ext cx="433291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Futbol: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32306" y="6287630"/>
            <a:ext cx="4332915" cy="1425347"/>
            <a:chOff x="0" y="0"/>
            <a:chExt cx="664615" cy="2186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47625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532306" y="6518974"/>
            <a:ext cx="433291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Atletisme: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Photo-finish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771056" y="6287630"/>
            <a:ext cx="4332915" cy="1425347"/>
            <a:chOff x="0" y="0"/>
            <a:chExt cx="664615" cy="2186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47625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771056" y="6518974"/>
            <a:ext cx="433291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Tennis: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Hawkeye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565825" y="7954245"/>
            <a:ext cx="6265878" cy="1813561"/>
            <a:chOff x="0" y="0"/>
            <a:chExt cx="755371" cy="2186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55371" cy="218652"/>
            </a:xfrm>
            <a:custGeom>
              <a:avLst/>
              <a:gdLst/>
              <a:ahLst/>
              <a:cxnLst/>
              <a:rect r="r" b="b" t="t" l="l"/>
              <a:pathLst>
                <a:path h="218652" w="755371">
                  <a:moveTo>
                    <a:pt x="755371" y="27183"/>
                  </a:moveTo>
                  <a:lnTo>
                    <a:pt x="755371" y="191470"/>
                  </a:lnTo>
                  <a:cubicBezTo>
                    <a:pt x="755371" y="206482"/>
                    <a:pt x="743201" y="218652"/>
                    <a:pt x="728189" y="218652"/>
                  </a:cubicBezTo>
                  <a:lnTo>
                    <a:pt x="27183" y="218652"/>
                  </a:lnTo>
                  <a:cubicBezTo>
                    <a:pt x="19973" y="218652"/>
                    <a:pt x="13059" y="215788"/>
                    <a:pt x="7962" y="210690"/>
                  </a:cubicBezTo>
                  <a:cubicBezTo>
                    <a:pt x="2864" y="205593"/>
                    <a:pt x="0" y="198679"/>
                    <a:pt x="0" y="191470"/>
                  </a:cubicBezTo>
                  <a:lnTo>
                    <a:pt x="0" y="27183"/>
                  </a:lnTo>
                  <a:cubicBezTo>
                    <a:pt x="0" y="12170"/>
                    <a:pt x="12170" y="0"/>
                    <a:pt x="27183" y="0"/>
                  </a:cubicBezTo>
                  <a:lnTo>
                    <a:pt x="728189" y="0"/>
                  </a:lnTo>
                  <a:cubicBezTo>
                    <a:pt x="735398" y="0"/>
                    <a:pt x="742312" y="2864"/>
                    <a:pt x="747410" y="7962"/>
                  </a:cubicBezTo>
                  <a:cubicBezTo>
                    <a:pt x="752507" y="13059"/>
                    <a:pt x="755371" y="19973"/>
                    <a:pt x="755371" y="27183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55371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934870" y="8379695"/>
            <a:ext cx="552778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Mètodes amb cost elevat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Requereixen coneixement tècnic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9869" y="3301188"/>
            <a:ext cx="3795085" cy="3496650"/>
          </a:xfrm>
          <a:custGeom>
            <a:avLst/>
            <a:gdLst/>
            <a:ahLst/>
            <a:cxnLst/>
            <a:rect r="r" b="b" t="t" l="l"/>
            <a:pathLst>
              <a:path h="3496650" w="3795085">
                <a:moveTo>
                  <a:pt x="0" y="0"/>
                </a:moveTo>
                <a:lnTo>
                  <a:pt x="3795085" y="0"/>
                </a:lnTo>
                <a:lnTo>
                  <a:pt x="3795085" y="3496651"/>
                </a:lnTo>
                <a:lnTo>
                  <a:pt x="0" y="3496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3" r="0" b="-2381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496361" y="3400738"/>
            <a:ext cx="5207660" cy="3297550"/>
          </a:xfrm>
          <a:custGeom>
            <a:avLst/>
            <a:gdLst/>
            <a:ahLst/>
            <a:cxnLst/>
            <a:rect r="r" b="b" t="t" l="l"/>
            <a:pathLst>
              <a:path h="3297550" w="5207660">
                <a:moveTo>
                  <a:pt x="0" y="0"/>
                </a:moveTo>
                <a:lnTo>
                  <a:pt x="5207660" y="0"/>
                </a:lnTo>
                <a:lnTo>
                  <a:pt x="5207660" y="3297551"/>
                </a:lnTo>
                <a:lnTo>
                  <a:pt x="0" y="3297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47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725427" y="3400738"/>
            <a:ext cx="5928482" cy="3319950"/>
          </a:xfrm>
          <a:custGeom>
            <a:avLst/>
            <a:gdLst/>
            <a:ahLst/>
            <a:cxnLst/>
            <a:rect r="r" b="b" t="t" l="l"/>
            <a:pathLst>
              <a:path h="3319950" w="5928482">
                <a:moveTo>
                  <a:pt x="0" y="0"/>
                </a:moveTo>
                <a:lnTo>
                  <a:pt x="5928483" y="0"/>
                </a:lnTo>
                <a:lnTo>
                  <a:pt x="5928483" y="3319950"/>
                </a:lnTo>
                <a:lnTo>
                  <a:pt x="0" y="3319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8" id="8"/>
          <p:cNvGrpSpPr/>
          <p:nvPr/>
        </p:nvGrpSpPr>
        <p:grpSpPr>
          <a:xfrm rot="0">
            <a:off x="412916" y="6902614"/>
            <a:ext cx="4332915" cy="1425347"/>
            <a:chOff x="0" y="0"/>
            <a:chExt cx="664615" cy="218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619677" y="4694733"/>
            <a:ext cx="731960" cy="7319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Estat de l’Art: Visió per Computador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0954" y="7362557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Classificador lineal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46896" y="4683533"/>
            <a:ext cx="731960" cy="73196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064070" y="6930613"/>
            <a:ext cx="4332915" cy="1425347"/>
            <a:chOff x="0" y="0"/>
            <a:chExt cx="664615" cy="2186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064070" y="7362557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Classificador d’imatges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523211" y="6902614"/>
            <a:ext cx="4332915" cy="1425347"/>
            <a:chOff x="0" y="0"/>
            <a:chExt cx="664615" cy="2186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523211" y="7133957"/>
            <a:ext cx="433291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Detector a nivell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caixa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73997" y="7515830"/>
            <a:ext cx="7087189" cy="1742470"/>
            <a:chOff x="0" y="0"/>
            <a:chExt cx="889240" cy="2186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9240" cy="218652"/>
            </a:xfrm>
            <a:custGeom>
              <a:avLst/>
              <a:gdLst/>
              <a:ahLst/>
              <a:cxnLst/>
              <a:rect r="r" b="b" t="t" l="l"/>
              <a:pathLst>
                <a:path h="218652" w="889240">
                  <a:moveTo>
                    <a:pt x="889240" y="24032"/>
                  </a:moveTo>
                  <a:lnTo>
                    <a:pt x="889240" y="194620"/>
                  </a:lnTo>
                  <a:cubicBezTo>
                    <a:pt x="889240" y="207892"/>
                    <a:pt x="878481" y="218652"/>
                    <a:pt x="865208" y="218652"/>
                  </a:cubicBezTo>
                  <a:lnTo>
                    <a:pt x="24032" y="218652"/>
                  </a:lnTo>
                  <a:cubicBezTo>
                    <a:pt x="17659" y="218652"/>
                    <a:pt x="11546" y="216120"/>
                    <a:pt x="7039" y="211613"/>
                  </a:cubicBezTo>
                  <a:cubicBezTo>
                    <a:pt x="2532" y="207106"/>
                    <a:pt x="0" y="200993"/>
                    <a:pt x="0" y="194620"/>
                  </a:cubicBezTo>
                  <a:lnTo>
                    <a:pt x="0" y="24032"/>
                  </a:lnTo>
                  <a:cubicBezTo>
                    <a:pt x="0" y="10760"/>
                    <a:pt x="10760" y="0"/>
                    <a:pt x="24032" y="0"/>
                  </a:cubicBezTo>
                  <a:lnTo>
                    <a:pt x="865208" y="0"/>
                  </a:lnTo>
                  <a:cubicBezTo>
                    <a:pt x="871582" y="0"/>
                    <a:pt x="877695" y="2532"/>
                    <a:pt x="882202" y="7039"/>
                  </a:cubicBezTo>
                  <a:cubicBezTo>
                    <a:pt x="886708" y="11546"/>
                    <a:pt x="889240" y="17659"/>
                    <a:pt x="889240" y="2403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89240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917689" y="2511656"/>
            <a:ext cx="12452621" cy="4233891"/>
          </a:xfrm>
          <a:custGeom>
            <a:avLst/>
            <a:gdLst/>
            <a:ahLst/>
            <a:cxnLst/>
            <a:rect r="r" b="b" t="t" l="l"/>
            <a:pathLst>
              <a:path h="4233891" w="12452621">
                <a:moveTo>
                  <a:pt x="0" y="0"/>
                </a:moveTo>
                <a:lnTo>
                  <a:pt x="12452622" y="0"/>
                </a:lnTo>
                <a:lnTo>
                  <a:pt x="12452622" y="4233891"/>
                </a:lnTo>
                <a:lnTo>
                  <a:pt x="0" y="4233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Estat de l’Art: Visió per Computador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42712" y="7798781"/>
            <a:ext cx="7349759" cy="110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317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Estructura CNN</a:t>
            </a:r>
          </a:p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(Xarxa neuronal convolucional)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17626" y="6122196"/>
            <a:ext cx="5830962" cy="3872002"/>
          </a:xfrm>
          <a:custGeom>
            <a:avLst/>
            <a:gdLst/>
            <a:ahLst/>
            <a:cxnLst/>
            <a:rect r="r" b="b" t="t" l="l"/>
            <a:pathLst>
              <a:path h="3872002" w="5830962">
                <a:moveTo>
                  <a:pt x="0" y="0"/>
                </a:moveTo>
                <a:lnTo>
                  <a:pt x="5830962" y="0"/>
                </a:lnTo>
                <a:lnTo>
                  <a:pt x="5830962" y="3872003"/>
                </a:lnTo>
                <a:lnTo>
                  <a:pt x="0" y="3872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5" t="-910" r="-874" b="-765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817626" y="1810350"/>
            <a:ext cx="5830962" cy="3921322"/>
          </a:xfrm>
          <a:custGeom>
            <a:avLst/>
            <a:gdLst/>
            <a:ahLst/>
            <a:cxnLst/>
            <a:rect r="r" b="b" t="t" l="l"/>
            <a:pathLst>
              <a:path h="3921322" w="5830962">
                <a:moveTo>
                  <a:pt x="0" y="0"/>
                </a:moveTo>
                <a:lnTo>
                  <a:pt x="5830962" y="0"/>
                </a:lnTo>
                <a:lnTo>
                  <a:pt x="5830962" y="3921321"/>
                </a:lnTo>
                <a:lnTo>
                  <a:pt x="0" y="3921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7" id="7"/>
          <p:cNvGrpSpPr/>
          <p:nvPr/>
        </p:nvGrpSpPr>
        <p:grpSpPr>
          <a:xfrm rot="0">
            <a:off x="490870" y="2862757"/>
            <a:ext cx="5001275" cy="1425347"/>
            <a:chOff x="0" y="0"/>
            <a:chExt cx="767133" cy="2186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7133" cy="218652"/>
            </a:xfrm>
            <a:custGeom>
              <a:avLst/>
              <a:gdLst/>
              <a:ahLst/>
              <a:cxnLst/>
              <a:rect r="r" b="b" t="t" l="l"/>
              <a:pathLst>
                <a:path h="218652" w="767133">
                  <a:moveTo>
                    <a:pt x="767133" y="34056"/>
                  </a:moveTo>
                  <a:lnTo>
                    <a:pt x="767133" y="184596"/>
                  </a:lnTo>
                  <a:cubicBezTo>
                    <a:pt x="767133" y="193628"/>
                    <a:pt x="763545" y="202291"/>
                    <a:pt x="757158" y="208677"/>
                  </a:cubicBezTo>
                  <a:cubicBezTo>
                    <a:pt x="750772" y="215064"/>
                    <a:pt x="742109" y="218652"/>
                    <a:pt x="733077" y="218652"/>
                  </a:cubicBezTo>
                  <a:lnTo>
                    <a:pt x="34056" y="218652"/>
                  </a:lnTo>
                  <a:cubicBezTo>
                    <a:pt x="25024" y="218652"/>
                    <a:pt x="16361" y="215064"/>
                    <a:pt x="9975" y="208677"/>
                  </a:cubicBezTo>
                  <a:cubicBezTo>
                    <a:pt x="3588" y="202291"/>
                    <a:pt x="0" y="193628"/>
                    <a:pt x="0" y="184596"/>
                  </a:cubicBezTo>
                  <a:lnTo>
                    <a:pt x="0" y="34056"/>
                  </a:lnTo>
                  <a:cubicBezTo>
                    <a:pt x="0" y="25024"/>
                    <a:pt x="3588" y="16361"/>
                    <a:pt x="9975" y="9975"/>
                  </a:cubicBezTo>
                  <a:cubicBezTo>
                    <a:pt x="16361" y="3588"/>
                    <a:pt x="25024" y="0"/>
                    <a:pt x="34056" y="0"/>
                  </a:cubicBezTo>
                  <a:lnTo>
                    <a:pt x="733077" y="0"/>
                  </a:lnTo>
                  <a:cubicBezTo>
                    <a:pt x="751886" y="0"/>
                    <a:pt x="767133" y="15247"/>
                    <a:pt x="767133" y="34056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67133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5050" y="7379896"/>
            <a:ext cx="4332915" cy="1425347"/>
            <a:chOff x="0" y="0"/>
            <a:chExt cx="664615" cy="2186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209233" y="6122196"/>
            <a:ext cx="3307974" cy="1835321"/>
          </a:xfrm>
          <a:custGeom>
            <a:avLst/>
            <a:gdLst/>
            <a:ahLst/>
            <a:cxnLst/>
            <a:rect r="r" b="b" t="t" l="l"/>
            <a:pathLst>
              <a:path h="1835321" w="3307974">
                <a:moveTo>
                  <a:pt x="0" y="0"/>
                </a:moveTo>
                <a:lnTo>
                  <a:pt x="3307974" y="0"/>
                </a:lnTo>
                <a:lnTo>
                  <a:pt x="3307974" y="1835322"/>
                </a:lnTo>
                <a:lnTo>
                  <a:pt x="0" y="1835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3209233" y="8092570"/>
            <a:ext cx="3307974" cy="1881410"/>
          </a:xfrm>
          <a:custGeom>
            <a:avLst/>
            <a:gdLst/>
            <a:ahLst/>
            <a:cxnLst/>
            <a:rect r="r" b="b" t="t" l="l"/>
            <a:pathLst>
              <a:path h="1881410" w="3307974">
                <a:moveTo>
                  <a:pt x="0" y="0"/>
                </a:moveTo>
                <a:lnTo>
                  <a:pt x="3307974" y="0"/>
                </a:lnTo>
                <a:lnTo>
                  <a:pt x="3307974" y="1881410"/>
                </a:lnTo>
                <a:lnTo>
                  <a:pt x="0" y="1881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209233" y="2861727"/>
            <a:ext cx="3197480" cy="1818567"/>
          </a:xfrm>
          <a:custGeom>
            <a:avLst/>
            <a:gdLst/>
            <a:ahLst/>
            <a:cxnLst/>
            <a:rect r="r" b="b" t="t" l="l"/>
            <a:pathLst>
              <a:path h="1818567" w="3197480">
                <a:moveTo>
                  <a:pt x="0" y="0"/>
                </a:moveTo>
                <a:lnTo>
                  <a:pt x="3197480" y="0"/>
                </a:lnTo>
                <a:lnTo>
                  <a:pt x="3197480" y="1818567"/>
                </a:lnTo>
                <a:lnTo>
                  <a:pt x="0" y="1818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16" id="16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Estat de l’Art: Màscara i estimació de pose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5050" y="7839840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Estimació de pose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3115" y="3322700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Segmentació de màscara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4479" y="2713704"/>
            <a:ext cx="8343112" cy="4348847"/>
          </a:xfrm>
          <a:custGeom>
            <a:avLst/>
            <a:gdLst/>
            <a:ahLst/>
            <a:cxnLst/>
            <a:rect r="r" b="b" t="t" l="l"/>
            <a:pathLst>
              <a:path h="4348847" w="8343112">
                <a:moveTo>
                  <a:pt x="0" y="0"/>
                </a:moveTo>
                <a:lnTo>
                  <a:pt x="8343113" y="0"/>
                </a:lnTo>
                <a:lnTo>
                  <a:pt x="8343113" y="4348848"/>
                </a:lnTo>
                <a:lnTo>
                  <a:pt x="0" y="434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2631225" y="7772736"/>
            <a:ext cx="4332915" cy="1425347"/>
            <a:chOff x="0" y="0"/>
            <a:chExt cx="664615" cy="2186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8303" y="7772736"/>
            <a:ext cx="4332915" cy="1425347"/>
            <a:chOff x="0" y="0"/>
            <a:chExt cx="664615" cy="2186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312809" y="2659577"/>
            <a:ext cx="8563903" cy="4402975"/>
          </a:xfrm>
          <a:custGeom>
            <a:avLst/>
            <a:gdLst/>
            <a:ahLst/>
            <a:cxnLst/>
            <a:rect r="r" b="b" t="t" l="l"/>
            <a:pathLst>
              <a:path h="4402975" w="8563903">
                <a:moveTo>
                  <a:pt x="0" y="0"/>
                </a:moveTo>
                <a:lnTo>
                  <a:pt x="8563903" y="0"/>
                </a:lnTo>
                <a:lnTo>
                  <a:pt x="8563903" y="4402975"/>
                </a:lnTo>
                <a:lnTo>
                  <a:pt x="0" y="4402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689" r="0" b="-1529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Estat de l’Art: RNN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27931" y="8172463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Estructura RNN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28303" y="8172463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LSTM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2931" y="2977011"/>
            <a:ext cx="16269322" cy="5600246"/>
          </a:xfrm>
          <a:custGeom>
            <a:avLst/>
            <a:gdLst/>
            <a:ahLst/>
            <a:cxnLst/>
            <a:rect r="r" b="b" t="t" l="l"/>
            <a:pathLst>
              <a:path h="5600246" w="16269322">
                <a:moveTo>
                  <a:pt x="0" y="0"/>
                </a:moveTo>
                <a:lnTo>
                  <a:pt x="16269322" y="0"/>
                </a:lnTo>
                <a:lnTo>
                  <a:pt x="16269322" y="5600246"/>
                </a:lnTo>
                <a:lnTo>
                  <a:pt x="0" y="5600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440" r="0" b="-2080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97917" y="7410549"/>
            <a:ext cx="2183120" cy="902761"/>
          </a:xfrm>
          <a:custGeom>
            <a:avLst/>
            <a:gdLst/>
            <a:ahLst/>
            <a:cxnLst/>
            <a:rect r="r" b="b" t="t" l="l"/>
            <a:pathLst>
              <a:path h="902761" w="2183120">
                <a:moveTo>
                  <a:pt x="0" y="0"/>
                </a:moveTo>
                <a:lnTo>
                  <a:pt x="2183120" y="0"/>
                </a:lnTo>
                <a:lnTo>
                  <a:pt x="2183120" y="902761"/>
                </a:lnTo>
                <a:lnTo>
                  <a:pt x="0" y="902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98670" y="7352490"/>
            <a:ext cx="3117422" cy="793853"/>
          </a:xfrm>
          <a:custGeom>
            <a:avLst/>
            <a:gdLst/>
            <a:ahLst/>
            <a:cxnLst/>
            <a:rect r="r" b="b" t="t" l="l"/>
            <a:pathLst>
              <a:path h="793853" w="3117422">
                <a:moveTo>
                  <a:pt x="0" y="0"/>
                </a:moveTo>
                <a:lnTo>
                  <a:pt x="3117422" y="0"/>
                </a:lnTo>
                <a:lnTo>
                  <a:pt x="3117422" y="793854"/>
                </a:lnTo>
                <a:lnTo>
                  <a:pt x="0" y="793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16" t="-31117" r="-6808" b="-3319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5081" y="7352490"/>
            <a:ext cx="2150667" cy="1018879"/>
          </a:xfrm>
          <a:custGeom>
            <a:avLst/>
            <a:gdLst/>
            <a:ahLst/>
            <a:cxnLst/>
            <a:rect r="r" b="b" t="t" l="l"/>
            <a:pathLst>
              <a:path h="1018879" w="2150667">
                <a:moveTo>
                  <a:pt x="0" y="0"/>
                </a:moveTo>
                <a:lnTo>
                  <a:pt x="2150667" y="0"/>
                </a:lnTo>
                <a:lnTo>
                  <a:pt x="2150667" y="1018879"/>
                </a:lnTo>
                <a:lnTo>
                  <a:pt x="0" y="1018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51997" y="4243292"/>
            <a:ext cx="1825266" cy="773378"/>
          </a:xfrm>
          <a:custGeom>
            <a:avLst/>
            <a:gdLst/>
            <a:ahLst/>
            <a:cxnLst/>
            <a:rect r="r" b="b" t="t" l="l"/>
            <a:pathLst>
              <a:path h="773378" w="1825266">
                <a:moveTo>
                  <a:pt x="0" y="0"/>
                </a:moveTo>
                <a:lnTo>
                  <a:pt x="1825266" y="0"/>
                </a:lnTo>
                <a:lnTo>
                  <a:pt x="1825266" y="773377"/>
                </a:lnTo>
                <a:lnTo>
                  <a:pt x="0" y="773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800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11731" y="3807955"/>
            <a:ext cx="1011722" cy="1011722"/>
          </a:xfrm>
          <a:custGeom>
            <a:avLst/>
            <a:gdLst/>
            <a:ahLst/>
            <a:cxnLst/>
            <a:rect r="r" b="b" t="t" l="l"/>
            <a:pathLst>
              <a:path h="1011722" w="1011722">
                <a:moveTo>
                  <a:pt x="0" y="0"/>
                </a:moveTo>
                <a:lnTo>
                  <a:pt x="1011722" y="0"/>
                </a:lnTo>
                <a:lnTo>
                  <a:pt x="1011722" y="1011722"/>
                </a:lnTo>
                <a:lnTo>
                  <a:pt x="0" y="1011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Estat de l’Art: Entorn web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92915" y="3318505"/>
            <a:ext cx="6867577" cy="2206209"/>
          </a:xfrm>
          <a:custGeom>
            <a:avLst/>
            <a:gdLst/>
            <a:ahLst/>
            <a:cxnLst/>
            <a:rect r="r" b="b" t="t" l="l"/>
            <a:pathLst>
              <a:path h="2206209" w="6867577">
                <a:moveTo>
                  <a:pt x="0" y="0"/>
                </a:moveTo>
                <a:lnTo>
                  <a:pt x="6867577" y="0"/>
                </a:lnTo>
                <a:lnTo>
                  <a:pt x="6867577" y="2206209"/>
                </a:lnTo>
                <a:lnTo>
                  <a:pt x="0" y="2206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84756" y="2808733"/>
            <a:ext cx="3991077" cy="3225752"/>
          </a:xfrm>
          <a:custGeom>
            <a:avLst/>
            <a:gdLst/>
            <a:ahLst/>
            <a:cxnLst/>
            <a:rect r="r" b="b" t="t" l="l"/>
            <a:pathLst>
              <a:path h="3225752" w="3991077">
                <a:moveTo>
                  <a:pt x="0" y="0"/>
                </a:moveTo>
                <a:lnTo>
                  <a:pt x="3991077" y="0"/>
                </a:lnTo>
                <a:lnTo>
                  <a:pt x="3991077" y="3225752"/>
                </a:lnTo>
                <a:lnTo>
                  <a:pt x="0" y="3225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1505972" y="537878"/>
            <a:ext cx="14823240" cy="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  <a:spcBef>
                <a:spcPct val="0"/>
              </a:spcBef>
            </a:pPr>
            <a:r>
              <a:rPr lang="en-US" sz="52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Desenvolupament: Predictor d’exercici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060312" y="2863980"/>
            <a:ext cx="1588991" cy="3115259"/>
            <a:chOff x="0" y="0"/>
            <a:chExt cx="243731" cy="4778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731" cy="477889"/>
            </a:xfrm>
            <a:custGeom>
              <a:avLst/>
              <a:gdLst/>
              <a:ahLst/>
              <a:cxnLst/>
              <a:rect r="r" b="b" t="t" l="l"/>
              <a:pathLst>
                <a:path h="477889" w="243731">
                  <a:moveTo>
                    <a:pt x="243731" y="107189"/>
                  </a:moveTo>
                  <a:lnTo>
                    <a:pt x="243731" y="370700"/>
                  </a:lnTo>
                  <a:cubicBezTo>
                    <a:pt x="243731" y="429899"/>
                    <a:pt x="195741" y="477889"/>
                    <a:pt x="136543" y="477889"/>
                  </a:cubicBezTo>
                  <a:lnTo>
                    <a:pt x="107189" y="477889"/>
                  </a:lnTo>
                  <a:cubicBezTo>
                    <a:pt x="47990" y="477889"/>
                    <a:pt x="0" y="429899"/>
                    <a:pt x="0" y="370700"/>
                  </a:cubicBezTo>
                  <a:lnTo>
                    <a:pt x="0" y="107189"/>
                  </a:lnTo>
                  <a:cubicBezTo>
                    <a:pt x="0" y="47990"/>
                    <a:pt x="47990" y="0"/>
                    <a:pt x="107189" y="0"/>
                  </a:cubicBezTo>
                  <a:lnTo>
                    <a:pt x="136543" y="0"/>
                  </a:lnTo>
                  <a:cubicBezTo>
                    <a:pt x="164971" y="0"/>
                    <a:pt x="192235" y="11293"/>
                    <a:pt x="212337" y="31395"/>
                  </a:cubicBezTo>
                  <a:cubicBezTo>
                    <a:pt x="232438" y="51497"/>
                    <a:pt x="243731" y="78761"/>
                    <a:pt x="243731" y="10718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3731" cy="52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676415" y="4120620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LSTM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502092" y="4055629"/>
            <a:ext cx="731960" cy="73196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55129" y="4055629"/>
            <a:ext cx="731960" cy="73196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22682" y="6997923"/>
            <a:ext cx="4332915" cy="1425347"/>
            <a:chOff x="0" y="0"/>
            <a:chExt cx="664615" cy="2186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222682" y="7397649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Predicció d’exercici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13837" y="6862559"/>
            <a:ext cx="4332915" cy="1425347"/>
            <a:chOff x="0" y="0"/>
            <a:chExt cx="664615" cy="2186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64615" cy="218652"/>
            </a:xfrm>
            <a:custGeom>
              <a:avLst/>
              <a:gdLst/>
              <a:ahLst/>
              <a:cxnLst/>
              <a:rect r="r" b="b" t="t" l="l"/>
              <a:pathLst>
                <a:path h="218652" w="664615">
                  <a:moveTo>
                    <a:pt x="664615" y="39309"/>
                  </a:moveTo>
                  <a:lnTo>
                    <a:pt x="664615" y="179343"/>
                  </a:lnTo>
                  <a:cubicBezTo>
                    <a:pt x="664615" y="201053"/>
                    <a:pt x="647016" y="218652"/>
                    <a:pt x="625306" y="218652"/>
                  </a:cubicBezTo>
                  <a:lnTo>
                    <a:pt x="39309" y="218652"/>
                  </a:lnTo>
                  <a:cubicBezTo>
                    <a:pt x="17599" y="218652"/>
                    <a:pt x="0" y="201053"/>
                    <a:pt x="0" y="179343"/>
                  </a:cubicBezTo>
                  <a:lnTo>
                    <a:pt x="0" y="39309"/>
                  </a:lnTo>
                  <a:cubicBezTo>
                    <a:pt x="0" y="17599"/>
                    <a:pt x="17599" y="0"/>
                    <a:pt x="39309" y="0"/>
                  </a:cubicBezTo>
                  <a:lnTo>
                    <a:pt x="625306" y="0"/>
                  </a:lnTo>
                  <a:cubicBezTo>
                    <a:pt x="647016" y="0"/>
                    <a:pt x="664615" y="17599"/>
                    <a:pt x="664615" y="39309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664615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13837" y="7262286"/>
            <a:ext cx="43329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 Video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E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870" y="316027"/>
            <a:ext cx="17306259" cy="1425347"/>
            <a:chOff x="0" y="0"/>
            <a:chExt cx="2654564" cy="21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4564" cy="218652"/>
            </a:xfrm>
            <a:custGeom>
              <a:avLst/>
              <a:gdLst/>
              <a:ahLst/>
              <a:cxnLst/>
              <a:rect r="r" b="b" t="t" l="l"/>
              <a:pathLst>
                <a:path h="218652" w="2654564">
                  <a:moveTo>
                    <a:pt x="2654564" y="9842"/>
                  </a:moveTo>
                  <a:lnTo>
                    <a:pt x="2654564" y="208810"/>
                  </a:lnTo>
                  <a:cubicBezTo>
                    <a:pt x="2654564" y="214246"/>
                    <a:pt x="2650158" y="218652"/>
                    <a:pt x="2644722" y="218652"/>
                  </a:cubicBezTo>
                  <a:lnTo>
                    <a:pt x="9842" y="218652"/>
                  </a:lnTo>
                  <a:cubicBezTo>
                    <a:pt x="4406" y="218652"/>
                    <a:pt x="0" y="214246"/>
                    <a:pt x="0" y="208810"/>
                  </a:cubicBezTo>
                  <a:lnTo>
                    <a:pt x="0" y="9842"/>
                  </a:lnTo>
                  <a:cubicBezTo>
                    <a:pt x="0" y="4406"/>
                    <a:pt x="4406" y="0"/>
                    <a:pt x="9842" y="0"/>
                  </a:cubicBezTo>
                  <a:lnTo>
                    <a:pt x="2644722" y="0"/>
                  </a:lnTo>
                  <a:cubicBezTo>
                    <a:pt x="2650158" y="0"/>
                    <a:pt x="2654564" y="4406"/>
                    <a:pt x="2654564" y="9842"/>
                  </a:cubicBezTo>
                  <a:close/>
                </a:path>
              </a:pathLst>
            </a:custGeom>
            <a:solidFill>
              <a:srgbClr val="FFDFC9"/>
            </a:solidFill>
            <a:ln w="76200" cap="rnd">
              <a:solidFill>
                <a:srgbClr val="E3620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4564" cy="266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.667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03630" y="2121083"/>
            <a:ext cx="6641894" cy="3736065"/>
          </a:xfrm>
          <a:prstGeom prst="rect">
            <a:avLst/>
          </a:prstGeom>
          <a:ln w="47625" cap="rnd">
            <a:solidFill>
              <a:srgbClr val="E36205"/>
            </a:solidFill>
            <a:prstDash val="solid"/>
          </a:ln>
        </p:spPr>
      </p:pic>
      <p:sp>
        <p:nvSpPr>
          <p:cNvPr name="Freeform 6" id="6"/>
          <p:cNvSpPr/>
          <p:nvPr/>
        </p:nvSpPr>
        <p:spPr>
          <a:xfrm flipH="false" flipV="false" rot="0">
            <a:off x="3011377" y="6527711"/>
            <a:ext cx="3300560" cy="3178317"/>
          </a:xfrm>
          <a:custGeom>
            <a:avLst/>
            <a:gdLst/>
            <a:ahLst/>
            <a:cxnLst/>
            <a:rect r="r" b="b" t="t" l="l"/>
            <a:pathLst>
              <a:path h="3178317" w="3300560">
                <a:moveTo>
                  <a:pt x="0" y="0"/>
                </a:moveTo>
                <a:lnTo>
                  <a:pt x="3300559" y="0"/>
                </a:lnTo>
                <a:lnTo>
                  <a:pt x="3300559" y="3178316"/>
                </a:lnTo>
                <a:lnTo>
                  <a:pt x="0" y="3178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974610" y="7750889"/>
            <a:ext cx="731960" cy="73196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646389" y="6988151"/>
            <a:ext cx="3064171" cy="2257436"/>
          </a:xfrm>
          <a:custGeom>
            <a:avLst/>
            <a:gdLst/>
            <a:ahLst/>
            <a:cxnLst/>
            <a:rect r="r" b="b" t="t" l="l"/>
            <a:pathLst>
              <a:path h="2257436" w="3064171">
                <a:moveTo>
                  <a:pt x="0" y="0"/>
                </a:moveTo>
                <a:lnTo>
                  <a:pt x="3064171" y="0"/>
                </a:lnTo>
                <a:lnTo>
                  <a:pt x="3064171" y="2257436"/>
                </a:lnTo>
                <a:lnTo>
                  <a:pt x="0" y="2257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857" t="0" r="-42178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  <p:grpSp>
        <p:nvGrpSpPr>
          <p:cNvPr name="Group 11" id="11"/>
          <p:cNvGrpSpPr/>
          <p:nvPr/>
        </p:nvGrpSpPr>
        <p:grpSpPr>
          <a:xfrm rot="0">
            <a:off x="10268655" y="3623135"/>
            <a:ext cx="731960" cy="7319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36205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810241" y="2395863"/>
            <a:ext cx="3733885" cy="3300801"/>
          </a:xfrm>
          <a:custGeom>
            <a:avLst/>
            <a:gdLst/>
            <a:ahLst/>
            <a:cxnLst/>
            <a:rect r="r" b="b" t="t" l="l"/>
            <a:pathLst>
              <a:path h="3300801" w="3733885">
                <a:moveTo>
                  <a:pt x="0" y="0"/>
                </a:moveTo>
                <a:lnTo>
                  <a:pt x="3733885" y="0"/>
                </a:lnTo>
                <a:lnTo>
                  <a:pt x="3733885" y="3300801"/>
                </a:lnTo>
                <a:lnTo>
                  <a:pt x="0" y="33008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29400" y="2917380"/>
            <a:ext cx="1095177" cy="3305812"/>
          </a:xfrm>
          <a:custGeom>
            <a:avLst/>
            <a:gdLst/>
            <a:ahLst/>
            <a:cxnLst/>
            <a:rect r="r" b="b" t="t" l="l"/>
            <a:pathLst>
              <a:path h="3305812" w="1095177">
                <a:moveTo>
                  <a:pt x="0" y="0"/>
                </a:moveTo>
                <a:lnTo>
                  <a:pt x="1095177" y="0"/>
                </a:lnTo>
                <a:lnTo>
                  <a:pt x="1095177" y="3305812"/>
                </a:lnTo>
                <a:lnTo>
                  <a:pt x="0" y="33058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0870" y="6446824"/>
            <a:ext cx="1178934" cy="3558633"/>
          </a:xfrm>
          <a:custGeom>
            <a:avLst/>
            <a:gdLst/>
            <a:ahLst/>
            <a:cxnLst/>
            <a:rect r="r" b="b" t="t" l="l"/>
            <a:pathLst>
              <a:path h="3558633" w="1178934">
                <a:moveTo>
                  <a:pt x="0" y="0"/>
                </a:moveTo>
                <a:lnTo>
                  <a:pt x="1178934" y="0"/>
                </a:lnTo>
                <a:lnTo>
                  <a:pt x="1178934" y="3558633"/>
                </a:lnTo>
                <a:lnTo>
                  <a:pt x="0" y="3558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51501" y="575661"/>
            <a:ext cx="16384999" cy="82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8"/>
              </a:lnSpc>
              <a:spcBef>
                <a:spcPct val="0"/>
              </a:spcBef>
            </a:pPr>
            <a:r>
              <a:rPr lang="en-US" sz="4827">
                <a:solidFill>
                  <a:srgbClr val="267CA1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Desenvolupament: Estimació de pose i homografia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16736" y="7167544"/>
            <a:ext cx="72485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E3620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485015" y="6896846"/>
            <a:ext cx="6559023" cy="2440046"/>
          </a:xfrm>
          <a:custGeom>
            <a:avLst/>
            <a:gdLst/>
            <a:ahLst/>
            <a:cxnLst/>
            <a:rect r="r" b="b" t="t" l="l"/>
            <a:pathLst>
              <a:path h="2440046" w="6559023">
                <a:moveTo>
                  <a:pt x="0" y="0"/>
                </a:moveTo>
                <a:lnTo>
                  <a:pt x="6559023" y="0"/>
                </a:lnTo>
                <a:lnTo>
                  <a:pt x="6559023" y="2440046"/>
                </a:lnTo>
                <a:lnTo>
                  <a:pt x="0" y="2440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47625" cap="rnd">
            <a:solidFill>
              <a:srgbClr val="E36205"/>
            </a:solidFill>
            <a:prstDash val="solid"/>
            <a:round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DAHAOTAam3g</dc:identifier>
  <dcterms:modified xsi:type="dcterms:W3CDTF">2011-08-01T06:04:30Z</dcterms:modified>
  <cp:revision>1</cp:revision>
  <dc:title>Presentació defensa TFG RepCount</dc:title>
</cp:coreProperties>
</file>